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0"/>
  </p:notesMasterIdLst>
  <p:handoutMasterIdLst>
    <p:handoutMasterId r:id="rId41"/>
  </p:handoutMasterIdLst>
  <p:sldIdLst>
    <p:sldId id="603" r:id="rId8"/>
    <p:sldId id="1838" r:id="rId9"/>
    <p:sldId id="2041" r:id="rId10"/>
    <p:sldId id="2024" r:id="rId11"/>
    <p:sldId id="2049" r:id="rId12"/>
    <p:sldId id="2081" r:id="rId13"/>
    <p:sldId id="2093" r:id="rId14"/>
    <p:sldId id="2092" r:id="rId15"/>
    <p:sldId id="2066" r:id="rId16"/>
    <p:sldId id="2067" r:id="rId17"/>
    <p:sldId id="2068" r:id="rId18"/>
    <p:sldId id="2069" r:id="rId19"/>
    <p:sldId id="2070" r:id="rId20"/>
    <p:sldId id="2071" r:id="rId21"/>
    <p:sldId id="2072" r:id="rId22"/>
    <p:sldId id="2073" r:id="rId23"/>
    <p:sldId id="2074" r:id="rId24"/>
    <p:sldId id="2094" r:id="rId25"/>
    <p:sldId id="2095" r:id="rId26"/>
    <p:sldId id="2075" r:id="rId27"/>
    <p:sldId id="2076" r:id="rId28"/>
    <p:sldId id="2077" r:id="rId29"/>
    <p:sldId id="2078" r:id="rId30"/>
    <p:sldId id="2079" r:id="rId31"/>
    <p:sldId id="2080" r:id="rId32"/>
    <p:sldId id="2087" r:id="rId33"/>
    <p:sldId id="2086" r:id="rId34"/>
    <p:sldId id="2089" r:id="rId35"/>
    <p:sldId id="2090" r:id="rId36"/>
    <p:sldId id="2091" r:id="rId37"/>
    <p:sldId id="2085" r:id="rId38"/>
    <p:sldId id="582" r:id="rId3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4EBEA"/>
    <a:srgbClr val="1D1D1A"/>
    <a:srgbClr val="FFFFFF"/>
    <a:srgbClr val="221815"/>
    <a:srgbClr val="E9002F"/>
    <a:srgbClr val="F2F2F2"/>
    <a:srgbClr val="66BA36"/>
    <a:srgbClr val="3DBDCD"/>
    <a:srgbClr val="595757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2023/8/1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2B6272-08DC-884C-9941-01B43F20E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9596"/>
            <a:ext cx="12196763" cy="6798808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40525" y="5855187"/>
            <a:ext cx="3100551" cy="642937"/>
          </a:xfrm>
          <a:prstGeom prst="rect">
            <a:avLst/>
          </a:prstGeom>
        </p:spPr>
        <p:txBody>
          <a:bodyPr anchor="ctr"/>
          <a:lstStyle/>
          <a:p>
            <a:r>
              <a:rPr lang="en-US" altLang="zh-CN" sz="44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4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41" y="585689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1099F00-2655-1E4E-80B0-F53DC2E45923}"/>
              </a:ext>
            </a:extLst>
          </p:cNvPr>
          <p:cNvSpPr/>
          <p:nvPr/>
        </p:nvSpPr>
        <p:spPr>
          <a:xfrm>
            <a:off x="197958" y="546537"/>
            <a:ext cx="3690870" cy="1870841"/>
          </a:xfrm>
          <a:prstGeom prst="rect">
            <a:avLst/>
          </a:prstGeom>
          <a:solidFill>
            <a:srgbClr val="E4E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197958" y="235471"/>
            <a:ext cx="1019727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Google</a:t>
            </a:r>
          </a:p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TPU3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DAEA800-F5DE-2D44-86DD-215870F0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TPU3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30%</a:t>
            </a:r>
            <a:r>
              <a:rPr lang="zh-CN" altLang="en-US" dirty="0"/>
              <a:t> </a:t>
            </a:r>
            <a:r>
              <a:rPr lang="en-US" altLang="zh-CN" dirty="0"/>
              <a:t>Freq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30%</a:t>
            </a:r>
            <a:r>
              <a:rPr lang="zh-CN" altLang="en-US" dirty="0"/>
              <a:t> </a:t>
            </a:r>
            <a:r>
              <a:rPr lang="en-US" altLang="zh-CN" dirty="0"/>
              <a:t>b/w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4x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42859-D26E-8040-8CBB-B25D05957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335" y="1250825"/>
            <a:ext cx="9464072" cy="517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5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565CC781-B570-5440-AC20-248B95A0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Retrospective: Key Goals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F578C80-75AD-9549-BD7C-2E43356C7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4758041" cy="505368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/>
              <a:t>Build it quickly</a:t>
            </a:r>
          </a:p>
          <a:p>
            <a:r>
              <a:rPr lang="en-US" altLang="zh-CN" sz="2800" dirty="0"/>
              <a:t>Achieve high performance...</a:t>
            </a:r>
          </a:p>
          <a:p>
            <a:r>
              <a:rPr lang="en-US" altLang="zh-CN" sz="2800" dirty="0"/>
              <a:t>...at scale</a:t>
            </a:r>
          </a:p>
          <a:p>
            <a:r>
              <a:rPr lang="en-US" altLang="zh-CN" sz="2800" dirty="0"/>
              <a:t>...for new workloads out-of-the-box</a:t>
            </a:r>
          </a:p>
          <a:p>
            <a:r>
              <a:rPr lang="en-US" altLang="zh-CN" sz="2800" dirty="0"/>
              <a:t>...all while being cost effective</a:t>
            </a:r>
            <a:endParaRPr lang="zh-CN" altLang="en-US" sz="2800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D56DB9D-5341-444B-9C25-38CC6A1DA97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zh-CN" sz="2400" dirty="0"/>
              <a:t>Co-design: simplified hardware with software predictability (e.g., VLIW, scratchpads)</a:t>
            </a:r>
          </a:p>
          <a:p>
            <a:endParaRPr lang="en-US" altLang="zh-CN" sz="2400" dirty="0"/>
          </a:p>
          <a:p>
            <a:r>
              <a:rPr lang="en-US" altLang="zh-CN" sz="2400" dirty="0"/>
              <a:t>Willingness to make tradeoffs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29401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565CC781-B570-5440-AC20-248B95A0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Retrospective: Key Goals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F578C80-75AD-9549-BD7C-2E43356C7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4758041" cy="505368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/>
              <a:t>Build it quickly</a:t>
            </a:r>
          </a:p>
          <a:p>
            <a:r>
              <a:rPr lang="en-US" altLang="zh-CN" sz="2800" dirty="0"/>
              <a:t>Achieve high performance...</a:t>
            </a:r>
          </a:p>
          <a:p>
            <a:r>
              <a:rPr lang="en-US" altLang="zh-CN" sz="2800" dirty="0"/>
              <a:t>...at scale</a:t>
            </a:r>
          </a:p>
          <a:p>
            <a:r>
              <a:rPr lang="en-US" altLang="zh-CN" sz="2800" dirty="0"/>
              <a:t>...for new workloads out-of-the-box</a:t>
            </a:r>
          </a:p>
          <a:p>
            <a:r>
              <a:rPr lang="en-US" altLang="zh-CN" sz="2800" dirty="0"/>
              <a:t>...all while being cost effective</a:t>
            </a:r>
            <a:endParaRPr lang="zh-CN" altLang="en-US" sz="2800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D56DB9D-5341-444B-9C25-38CC6A1DA97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zh-CN" sz="2400" dirty="0"/>
              <a:t>Compute density with bfloat16 systolic array</a:t>
            </a:r>
          </a:p>
          <a:p>
            <a:endParaRPr lang="en-US" altLang="zh-CN" sz="2400" dirty="0"/>
          </a:p>
          <a:p>
            <a:r>
              <a:rPr lang="en-US" altLang="zh-CN" sz="2400" dirty="0"/>
              <a:t>HBM to feed the compute</a:t>
            </a:r>
          </a:p>
          <a:p>
            <a:endParaRPr lang="en-US" altLang="zh-CN" sz="2400" dirty="0"/>
          </a:p>
          <a:p>
            <a:r>
              <a:rPr lang="en-US" altLang="zh-CN" sz="2400" dirty="0"/>
              <a:t>XLA compiler optimizations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14780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565CC781-B570-5440-AC20-248B95A0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Retrospective: Key Goals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F578C80-75AD-9549-BD7C-2E43356C7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4758041" cy="505368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/>
              <a:t>Build it quickly</a:t>
            </a:r>
          </a:p>
          <a:p>
            <a:r>
              <a:rPr lang="en-US" altLang="zh-CN" sz="2800" dirty="0"/>
              <a:t>Achieve high performance...</a:t>
            </a:r>
          </a:p>
          <a:p>
            <a:r>
              <a:rPr lang="en-US" altLang="zh-CN" sz="2800" dirty="0"/>
              <a:t>...at scale</a:t>
            </a:r>
          </a:p>
          <a:p>
            <a:r>
              <a:rPr lang="en-US" altLang="zh-CN" sz="2800" dirty="0"/>
              <a:t>...for new workloads out-of-the-box</a:t>
            </a:r>
          </a:p>
          <a:p>
            <a:r>
              <a:rPr lang="en-US" altLang="zh-CN" sz="2800" dirty="0"/>
              <a:t>...all while being cost effective</a:t>
            </a:r>
            <a:endParaRPr lang="zh-CN" altLang="en-US" sz="2800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D56DB9D-5341-444B-9C25-38CC6A1DA97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zh-CN" sz="2400" dirty="0"/>
              <a:t>System-first approach</a:t>
            </a:r>
          </a:p>
          <a:p>
            <a:endParaRPr lang="en-US" altLang="zh-CN" sz="2400" dirty="0"/>
          </a:p>
          <a:p>
            <a:r>
              <a:rPr lang="en-US" altLang="zh-CN" sz="2400" dirty="0"/>
              <a:t>Interconnect with a familiar interface for ease-of-use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8876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565CC781-B570-5440-AC20-248B95A0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Retrospective: Key Goals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F578C80-75AD-9549-BD7C-2E43356C7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4758041" cy="505368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/>
              <a:t>Build it quickly</a:t>
            </a:r>
          </a:p>
          <a:p>
            <a:r>
              <a:rPr lang="en-US" altLang="zh-CN" sz="2800" dirty="0"/>
              <a:t>Achieve high performance...</a:t>
            </a:r>
          </a:p>
          <a:p>
            <a:r>
              <a:rPr lang="en-US" altLang="zh-CN" sz="2800" dirty="0"/>
              <a:t>...at scale</a:t>
            </a:r>
          </a:p>
          <a:p>
            <a:r>
              <a:rPr lang="en-US" altLang="zh-CN" sz="2800" dirty="0"/>
              <a:t>...for new workloads out-of-the-box</a:t>
            </a:r>
          </a:p>
          <a:p>
            <a:r>
              <a:rPr lang="en-US" altLang="zh-CN" sz="2800" dirty="0"/>
              <a:t>...all while being cost effective</a:t>
            </a:r>
            <a:endParaRPr lang="zh-CN" altLang="en-US" sz="2800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D56DB9D-5341-444B-9C25-38CC6A1DA97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zh-CN" sz="2400" dirty="0"/>
              <a:t>Flexible big data cores with principled linear algebra framework</a:t>
            </a:r>
          </a:p>
          <a:p>
            <a:endParaRPr lang="en-US" altLang="zh-CN" sz="2400" dirty="0"/>
          </a:p>
          <a:p>
            <a:r>
              <a:rPr lang="en-US" altLang="zh-CN" sz="2400" dirty="0"/>
              <a:t>XLA compiler</a:t>
            </a:r>
          </a:p>
          <a:p>
            <a:endParaRPr lang="en-US" altLang="zh-CN" sz="2400" dirty="0"/>
          </a:p>
          <a:p>
            <a:r>
              <a:rPr lang="en-US" altLang="zh-CN" sz="2400" dirty="0"/>
              <a:t>HBM capacity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4891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565CC781-B570-5440-AC20-248B95A0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Retrospective: Key Goals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F578C80-75AD-9549-BD7C-2E43356C7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4758041" cy="505368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/>
              <a:t>Build it quickly</a:t>
            </a:r>
          </a:p>
          <a:p>
            <a:r>
              <a:rPr lang="en-US" altLang="zh-CN" sz="2800" dirty="0"/>
              <a:t>Achieve high performance...</a:t>
            </a:r>
          </a:p>
          <a:p>
            <a:r>
              <a:rPr lang="en-US" altLang="zh-CN" sz="2800" dirty="0"/>
              <a:t>...at scale</a:t>
            </a:r>
          </a:p>
          <a:p>
            <a:r>
              <a:rPr lang="en-US" altLang="zh-CN" sz="2800" dirty="0"/>
              <a:t>...for new workloads out-of-the-box</a:t>
            </a:r>
          </a:p>
          <a:p>
            <a:r>
              <a:rPr lang="en-US" altLang="zh-CN" sz="2800" dirty="0"/>
              <a:t>...all while being cost effective</a:t>
            </a:r>
            <a:endParaRPr lang="zh-CN" altLang="en-US" sz="2800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D56DB9D-5341-444B-9C25-38CC6A1DA97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zh-CN" sz="2400" dirty="0"/>
              <a:t>Matrix Unit efficiency</a:t>
            </a:r>
          </a:p>
          <a:p>
            <a:endParaRPr lang="en-US" altLang="zh-CN" sz="2400" dirty="0"/>
          </a:p>
          <a:p>
            <a:r>
              <a:rPr lang="en-US" altLang="zh-CN" sz="2400" dirty="0"/>
              <a:t>Simplicity</a:t>
            </a:r>
          </a:p>
          <a:p>
            <a:endParaRPr lang="en-US" altLang="zh-CN" sz="2400" dirty="0"/>
          </a:p>
          <a:p>
            <a:r>
              <a:rPr lang="en-US" altLang="zh-CN" sz="2400" dirty="0"/>
              <a:t>High performance for good perf/$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81750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E5FFB69-0E78-BE4A-8699-A5402A179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030"/>
            <a:ext cx="12196763" cy="681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2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565CC781-B570-5440-AC20-248B95A0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Supercomputer with dedicated interconnect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F578C80-75AD-9549-BD7C-2E43356C76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altLang="zh-CN" sz="2800" dirty="0">
                <a:solidFill>
                  <a:srgbClr val="C00000"/>
                </a:solidFill>
              </a:rPr>
              <a:t>TPUv1: single-chip system—built as coprocessor to a CPU</a:t>
            </a:r>
          </a:p>
          <a:p>
            <a:pPr lvl="1"/>
            <a:r>
              <a:rPr lang="en-US" altLang="zh-CN" sz="2600" dirty="0"/>
              <a:t>Works well for inference</a:t>
            </a:r>
          </a:p>
          <a:p>
            <a:pPr marL="239106" lvl="1" indent="-239106">
              <a:buFont typeface="Arial" pitchFamily="34" charset="0"/>
              <a:buChar char="•"/>
            </a:pPr>
            <a:r>
              <a:rPr lang="en-US" altLang="zh-CN" sz="2800" dirty="0">
                <a:solidFill>
                  <a:srgbClr val="C00000"/>
                </a:solidFill>
              </a:rPr>
              <a:t>TPUv2, v3: ML Supercomputer</a:t>
            </a:r>
            <a:endParaRPr lang="en-US" altLang="zh-CN" sz="2600" dirty="0">
              <a:solidFill>
                <a:srgbClr val="C00000"/>
              </a:solidFill>
            </a:endParaRPr>
          </a:p>
          <a:p>
            <a:pPr lvl="1"/>
            <a:r>
              <a:rPr lang="en-US" altLang="zh-CN" sz="2600" dirty="0"/>
              <a:t>Multi-chip scaling critical for practical training times</a:t>
            </a:r>
          </a:p>
          <a:p>
            <a:pPr lvl="1"/>
            <a:r>
              <a:rPr lang="en-US" altLang="zh-CN" sz="2600" dirty="0"/>
              <a:t>Single TPUv2 chip would take 60 - 400 days for production workloads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99228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E743FA9-2F61-AA4E-944C-05200D2CE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72BF13-68CF-CF49-A1E5-FEBD01FD0A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模型训练常需要大规模数据才能完成，</a:t>
            </a:r>
            <a:r>
              <a:rPr kumimoji="1" lang="en-US" altLang="zh-CN" dirty="0"/>
              <a:t>TPUv2 </a:t>
            </a:r>
            <a:r>
              <a:rPr kumimoji="1" lang="zh-CN" altLang="en-US" dirty="0"/>
              <a:t>的一个重要改进是增加了核间互连结构</a:t>
            </a:r>
            <a:r>
              <a:rPr kumimoji="1" lang="en-US" altLang="zh-CN" dirty="0"/>
              <a:t>(ICI)</a:t>
            </a:r>
            <a:r>
              <a:rPr kumimoji="1" lang="zh-CN" altLang="en-US" dirty="0"/>
              <a:t>，使最多 </a:t>
            </a:r>
            <a:r>
              <a:rPr kumimoji="1" lang="en-US" altLang="zh-CN" dirty="0"/>
              <a:t>256 </a:t>
            </a:r>
            <a:r>
              <a:rPr kumimoji="1" lang="zh-CN" altLang="en-US" dirty="0"/>
              <a:t>个 </a:t>
            </a:r>
            <a:r>
              <a:rPr kumimoji="1" lang="en-US" altLang="zh-CN" dirty="0"/>
              <a:t>TPUv2 </a:t>
            </a:r>
            <a:r>
              <a:rPr kumimoji="1" lang="zh-CN" altLang="en-US" dirty="0"/>
              <a:t>组成一个超级计算机。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基于 </a:t>
            </a:r>
            <a:r>
              <a:rPr kumimoji="1" lang="en-US" altLang="zh-CN" dirty="0"/>
              <a:t>TPU v2 </a:t>
            </a:r>
            <a:r>
              <a:rPr kumimoji="1" lang="zh-CN" altLang="en-US" dirty="0"/>
              <a:t>开发的超级计算机，会使用多个 </a:t>
            </a:r>
            <a:r>
              <a:rPr kumimoji="1" lang="en-US" altLang="zh-CN" dirty="0"/>
              <a:t>TPUv2 </a:t>
            </a:r>
            <a:r>
              <a:rPr kumimoji="1" lang="zh-CN" altLang="en-US" dirty="0"/>
              <a:t>组成集群对深度学习网络进行训练（见下图），超级计算机中，大多数流量都是来自所有节点的权重更新时的 </a:t>
            </a:r>
            <a:r>
              <a:rPr kumimoji="1" lang="en-US" altLang="zh-CN" dirty="0"/>
              <a:t>all-reduce </a:t>
            </a:r>
            <a:r>
              <a:rPr kumimoji="1" lang="zh-CN" altLang="en-US" dirty="0"/>
              <a:t>流程。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7985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DA97A65-7949-2A42-B492-8C6F7439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CB7D56D-D33B-E645-A3AA-DFEA2ADF1E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通过交换机提供的虚拟电路和无死锁路由功能，再加上 </a:t>
            </a:r>
            <a:r>
              <a:rPr lang="en-US" altLang="zh-CN" dirty="0"/>
              <a:t>TPUv2 </a:t>
            </a:r>
            <a:r>
              <a:rPr lang="zh-CN" altLang="en-US" dirty="0"/>
              <a:t>本身存在的核间互连</a:t>
            </a:r>
            <a:r>
              <a:rPr lang="en-US" altLang="zh-CN" dirty="0"/>
              <a:t>(ICI)</a:t>
            </a:r>
            <a:r>
              <a:rPr lang="zh-CN" altLang="en-US" dirty="0"/>
              <a:t>结构，便可以构建出上图这样的 </a:t>
            </a:r>
            <a:r>
              <a:rPr lang="en-US" altLang="zh-CN" dirty="0"/>
              <a:t>TPUv2 </a:t>
            </a:r>
            <a:r>
              <a:rPr lang="zh-CN" altLang="en-US" dirty="0"/>
              <a:t>集群：</a:t>
            </a:r>
            <a:r>
              <a:rPr lang="en-US" altLang="zh-CN" dirty="0"/>
              <a:t>TPU v2 </a:t>
            </a:r>
            <a:r>
              <a:rPr lang="zh-CN" altLang="en-US" dirty="0"/>
              <a:t>集群的二维网孔结构，提供了 </a:t>
            </a:r>
            <a:r>
              <a:rPr lang="en-US" altLang="zh-CN" dirty="0"/>
              <a:t>15.9T/s </a:t>
            </a:r>
            <a:r>
              <a:rPr lang="zh-CN" altLang="en-US" dirty="0"/>
              <a:t>的平分带宽，相比传统的集群策略，省去了 </a:t>
            </a:r>
            <a:r>
              <a:rPr lang="en-US" altLang="zh-CN" dirty="0" err="1"/>
              <a:t>Infiniband</a:t>
            </a:r>
            <a:r>
              <a:rPr lang="en-US" altLang="zh-CN" dirty="0"/>
              <a:t> </a:t>
            </a:r>
            <a:r>
              <a:rPr lang="zh-CN" altLang="en-US" dirty="0"/>
              <a:t>网卡、</a:t>
            </a:r>
            <a:r>
              <a:rPr lang="en-US" altLang="zh-CN" dirty="0" err="1"/>
              <a:t>Infiniband</a:t>
            </a:r>
            <a:r>
              <a:rPr lang="en-US" altLang="zh-CN" dirty="0"/>
              <a:t> </a:t>
            </a:r>
            <a:r>
              <a:rPr lang="zh-CN" altLang="en-US" dirty="0"/>
              <a:t>交换机的成本，以及与集群 </a:t>
            </a:r>
            <a:r>
              <a:rPr lang="en-US" altLang="zh-CN" dirty="0"/>
              <a:t>CPU </a:t>
            </a:r>
            <a:r>
              <a:rPr lang="zh-CN" altLang="en-US" dirty="0"/>
              <a:t>的通信延迟。</a:t>
            </a:r>
          </a:p>
          <a:p>
            <a:endParaRPr lang="zh-CN" altLang="en-US" dirty="0"/>
          </a:p>
          <a:p>
            <a:r>
              <a:rPr lang="zh-CN" altLang="en-US" dirty="0"/>
              <a:t>而有意思的是，使用专用的硬件并在各个节点上小批量训练数据，几乎没有尾部延迟，同步并行训练成为可能。最近的研究显示，同步训练在同等资源的条件下可以击败异步 </a:t>
            </a:r>
            <a:r>
              <a:rPr lang="en-US" altLang="zh-CN" dirty="0"/>
              <a:t>SGD </a:t>
            </a:r>
            <a:r>
              <a:rPr lang="zh-CN" altLang="en-US" dirty="0"/>
              <a:t>训练，是因为同步训练不需要参数服务器，直接允许节点间的通信，使用 </a:t>
            </a:r>
            <a:r>
              <a:rPr lang="en-US" altLang="zh-CN" dirty="0"/>
              <a:t>all-reduce </a:t>
            </a:r>
            <a:r>
              <a:rPr lang="zh-CN" altLang="en-US" dirty="0"/>
              <a:t>模式就可以获得一致的权重，解决了异步训练时参数服务器与各工作节点带宽不足的问题。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7079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534684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从数据看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NPU/TPU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计算体系架构的黄金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10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年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2392998-9E18-8942-825D-2293DF0A70D8}"/>
              </a:ext>
            </a:extLst>
          </p:cNvPr>
          <p:cNvSpPr>
            <a:spLocks noGrp="1"/>
          </p:cNvSpPr>
          <p:nvPr/>
        </p:nvSpPr>
        <p:spPr>
          <a:xfrm>
            <a:off x="6242397" y="1232756"/>
            <a:ext cx="4761656" cy="5023875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华为昇腾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NPU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达芬奇架构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昇腾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处理器</a:t>
            </a:r>
            <a:endParaRPr lang="en-US" altLang="zh-CN" sz="24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核心脉动阵列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系列架构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国内外其他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芯片</a:t>
            </a:r>
            <a:endParaRPr lang="en-US" altLang="zh-CN" sz="24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7E2C7A77-2B0A-C448-A3B9-BC0C5068C8D7}"/>
              </a:ext>
            </a:extLst>
          </p:cNvPr>
          <p:cNvSpPr/>
          <p:nvPr/>
        </p:nvSpPr>
        <p:spPr bwMode="auto">
          <a:xfrm>
            <a:off x="5378301" y="1412775"/>
            <a:ext cx="360040" cy="4784973"/>
          </a:xfrm>
          <a:prstGeom prst="leftBrace">
            <a:avLst>
              <a:gd name="adj1" fmla="val 8333"/>
              <a:gd name="adj2" fmla="val 83892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237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D84C7-9606-A840-8B0A-27CBD6D6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TPU Training Pod Architecture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D2421-59A8-4C4C-AB79-35FFA3E93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5044966"/>
            <a:ext cx="10963473" cy="1364564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zh-CN" b="1" dirty="0"/>
              <a:t>TPUs interconnected in 2D Torus</a:t>
            </a:r>
          </a:p>
          <a:p>
            <a:pPr marL="0" indent="0" algn="ctr">
              <a:buNone/>
            </a:pPr>
            <a:r>
              <a:rPr kumimoji="1" lang="en-US" altLang="zh-CN" dirty="0"/>
              <a:t>Dedicated network for synchronous parallel training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E767DF-7F2B-7F4F-A034-AE2974ACA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81" y="1186205"/>
            <a:ext cx="6858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2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D84C7-9606-A840-8B0A-27CBD6D6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TPU Training Pod Architecture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D2421-59A8-4C4C-AB79-35FFA3E93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5044966"/>
            <a:ext cx="10963473" cy="1364564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zh-CN" b="1" dirty="0"/>
              <a:t>TPUs interconnected in 2D Torus</a:t>
            </a:r>
          </a:p>
          <a:p>
            <a:pPr marL="0" indent="0" algn="ctr">
              <a:buNone/>
            </a:pPr>
            <a:r>
              <a:rPr kumimoji="1" lang="en-US" altLang="zh-CN" dirty="0"/>
              <a:t>Dedicated network for synchronous parallel training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F46ED5-ED90-7B47-A779-4EEF1BEA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695" y="1542163"/>
            <a:ext cx="5510286" cy="27724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93B478-C8A7-E64B-9F7C-585626D51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89" y="1542163"/>
            <a:ext cx="5510285" cy="305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5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D84C7-9606-A840-8B0A-27CBD6D6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/>
              <a:t>Supercomputer with dedicated interconnect</a:t>
            </a:r>
            <a:endParaRPr kumimoji="1" lang="zh-CN" altLang="en-US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D2421-59A8-4C4C-AB79-35FFA3E93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977" y="5202620"/>
            <a:ext cx="4663448" cy="670882"/>
          </a:xfrm>
        </p:spPr>
        <p:txBody>
          <a:bodyPr anchor="ctr"/>
          <a:lstStyle/>
          <a:p>
            <a:pPr marL="0" indent="0" algn="ctr">
              <a:buNone/>
            </a:pPr>
            <a:r>
              <a:rPr kumimoji="1" lang="en-US" altLang="zh-CN" dirty="0"/>
              <a:t>TPUv2 supercomputer (256 chips)</a:t>
            </a:r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530987A-EAB6-9C46-B113-8551D9B5ADD5}"/>
              </a:ext>
            </a:extLst>
          </p:cNvPr>
          <p:cNvSpPr txBox="1">
            <a:spLocks/>
          </p:cNvSpPr>
          <p:nvPr/>
        </p:nvSpPr>
        <p:spPr>
          <a:xfrm>
            <a:off x="6574114" y="5202620"/>
            <a:ext cx="4663448" cy="670882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dirty="0"/>
              <a:t>TPUv2 boards = 4 chips</a:t>
            </a:r>
            <a:endParaRPr kumimoji="1"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E2330C-22A7-8344-827F-ACB96C29D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79"/>
          <a:stretch/>
        </p:blipFill>
        <p:spPr>
          <a:xfrm>
            <a:off x="6308487" y="1842882"/>
            <a:ext cx="5461000" cy="2536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88991667-D2D5-2149-A23A-BF37A53B9DD5}"/>
              </a:ext>
            </a:extLst>
          </p:cNvPr>
          <p:cNvGrpSpPr/>
          <p:nvPr/>
        </p:nvGrpSpPr>
        <p:grpSpPr>
          <a:xfrm>
            <a:off x="685569" y="1923393"/>
            <a:ext cx="4874402" cy="2455987"/>
            <a:chOff x="590977" y="2040133"/>
            <a:chExt cx="5561622" cy="224709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2080347-9D98-464B-A0C9-BCF76964D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977" y="2040133"/>
              <a:ext cx="2820754" cy="22470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4BD8159-F4FE-394E-A78F-9BBAA40CE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1845" y="2040133"/>
              <a:ext cx="2820754" cy="22470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513084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D84C7-9606-A840-8B0A-27CBD6D6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/>
              <a:t>Supercomputer with dedicated interconnect</a:t>
            </a:r>
            <a:endParaRPr kumimoji="1" lang="zh-CN" altLang="en-US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D2421-59A8-4C4C-AB79-35FFA3E93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6053" y="1124744"/>
            <a:ext cx="4663448" cy="670882"/>
          </a:xfrm>
        </p:spPr>
        <p:txBody>
          <a:bodyPr anchor="ctr"/>
          <a:lstStyle/>
          <a:p>
            <a:pPr marL="0" indent="0" algn="ctr">
              <a:buNone/>
            </a:pPr>
            <a:r>
              <a:rPr kumimoji="1" lang="en-US" altLang="zh-CN" dirty="0"/>
              <a:t>TPUv2 supercomputer (256 chips)</a:t>
            </a:r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530987A-EAB6-9C46-B113-8551D9B5ADD5}"/>
              </a:ext>
            </a:extLst>
          </p:cNvPr>
          <p:cNvSpPr txBox="1">
            <a:spLocks/>
          </p:cNvSpPr>
          <p:nvPr/>
        </p:nvSpPr>
        <p:spPr>
          <a:xfrm>
            <a:off x="6521561" y="1124744"/>
            <a:ext cx="4663448" cy="670882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dirty="0"/>
              <a:t>TPUv3 supercomputer (1024 chips)</a:t>
            </a:r>
            <a:endParaRPr kumimoji="1" 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8991667-D2D5-2149-A23A-BF37A53B9DD5}"/>
              </a:ext>
            </a:extLst>
          </p:cNvPr>
          <p:cNvGrpSpPr/>
          <p:nvPr/>
        </p:nvGrpSpPr>
        <p:grpSpPr>
          <a:xfrm>
            <a:off x="685569" y="1923393"/>
            <a:ext cx="4874402" cy="2455987"/>
            <a:chOff x="590977" y="2040133"/>
            <a:chExt cx="5561622" cy="224709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2080347-9D98-464B-A0C9-BCF76964D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977" y="2040133"/>
              <a:ext cx="2820754" cy="22470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4BD8159-F4FE-394E-A78F-9BBAA40CE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1845" y="2040133"/>
              <a:ext cx="2820754" cy="224709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CBB7905-30E7-CE40-9EDD-292EFE248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809" y="1923393"/>
            <a:ext cx="5375457" cy="2470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2B5CDC8A-71F5-2941-BE1A-8FC3A1472F55}"/>
              </a:ext>
            </a:extLst>
          </p:cNvPr>
          <p:cNvSpPr txBox="1">
            <a:spLocks/>
          </p:cNvSpPr>
          <p:nvPr/>
        </p:nvSpPr>
        <p:spPr>
          <a:xfrm>
            <a:off x="755583" y="4997934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11.5 petaflops</a:t>
            </a:r>
          </a:p>
          <a:p>
            <a:pPr algn="ctr"/>
            <a:r>
              <a:rPr kumimoji="1" lang="en-US" altLang="zh-CN" dirty="0"/>
              <a:t>4 TB HBM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B46671B2-5FE0-DD4C-AD21-5045846FFA4D}"/>
              </a:ext>
            </a:extLst>
          </p:cNvPr>
          <p:cNvSpPr txBox="1">
            <a:spLocks/>
          </p:cNvSpPr>
          <p:nvPr/>
        </p:nvSpPr>
        <p:spPr>
          <a:xfrm>
            <a:off x="6381077" y="4763026"/>
            <a:ext cx="2363530" cy="1655853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100 petaflops</a:t>
            </a:r>
          </a:p>
          <a:p>
            <a:pPr algn="ctr"/>
            <a:r>
              <a:rPr kumimoji="1" lang="en-US" altLang="zh-CN" dirty="0"/>
              <a:t>32 TB HBM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187B3034-377A-B747-B4B3-A8A3AE49C901}"/>
              </a:ext>
            </a:extLst>
          </p:cNvPr>
          <p:cNvSpPr txBox="1">
            <a:spLocks/>
          </p:cNvSpPr>
          <p:nvPr/>
        </p:nvSpPr>
        <p:spPr>
          <a:xfrm>
            <a:off x="3157777" y="4997934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2-D torus</a:t>
            </a:r>
          </a:p>
          <a:p>
            <a:pPr algn="ctr"/>
            <a:r>
              <a:rPr kumimoji="1" lang="en-US" altLang="zh-CN" dirty="0"/>
              <a:t>256 chips</a:t>
            </a:r>
            <a:endParaRPr kumimoji="1" 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5D30F878-64FE-4640-9553-DA1A6DC3914B}"/>
              </a:ext>
            </a:extLst>
          </p:cNvPr>
          <p:cNvSpPr txBox="1">
            <a:spLocks/>
          </p:cNvSpPr>
          <p:nvPr/>
        </p:nvSpPr>
        <p:spPr>
          <a:xfrm>
            <a:off x="8933883" y="4763026"/>
            <a:ext cx="2507297" cy="1655853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Liquid cooled</a:t>
            </a:r>
          </a:p>
          <a:p>
            <a:pPr algn="ctr"/>
            <a:r>
              <a:rPr kumimoji="1" lang="en-US" altLang="zh-CN" dirty="0"/>
              <a:t>1024 chips</a:t>
            </a:r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940850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D84C7-9606-A840-8B0A-27CBD6D6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/>
              <a:t>Key Takeaways</a:t>
            </a:r>
            <a:endParaRPr kumimoji="1" lang="zh-CN" altLang="en-US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D2421-59A8-4C4C-AB79-35FFA3E93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083482" cy="4994910"/>
          </a:xfrm>
        </p:spPr>
        <p:txBody>
          <a:bodyPr anchor="t"/>
          <a:lstStyle/>
          <a:p>
            <a:r>
              <a:rPr kumimoji="1" lang="en-US" altLang="zh-CN" dirty="0"/>
              <a:t>TPUv2/v3 supercomputers with 256-1024 chips run production applications at scale, powering many Google products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TPUs are widely used to accelerate production and research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Proven results from Model/HW/SW codesign, with more opportunities still available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65809C-BBF9-7E40-95FE-6CF454B5D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646" y="1242198"/>
            <a:ext cx="4998044" cy="49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6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F5DE69-8C70-414B-A7D6-C1DA71F8F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AA741A-2F2E-D447-A9F5-B943325D7A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631778-9EF9-D74D-8D22-0C703784744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6B02C0-2518-F64F-8FDA-1A7ECB88F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781" y="2514600"/>
            <a:ext cx="401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67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TPU2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1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722692E-D123-8541-BDF6-A46A52F6B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F85487-934B-7F46-A155-CD1F814A0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45" y="1206500"/>
            <a:ext cx="9313072" cy="5093086"/>
          </a:xfrm>
          <a:prstGeom prst="roundRect">
            <a:avLst>
              <a:gd name="adj" fmla="val 15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99897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096D91D-737A-7C48-80C7-A8B7E794C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F83BC7-96B4-FC45-BE77-86DBC0F31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469" y="1284234"/>
            <a:ext cx="7432639" cy="4931270"/>
          </a:xfrm>
          <a:prstGeom prst="roundRect">
            <a:avLst>
              <a:gd name="adj" fmla="val 15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9F38ED2-9B66-7C47-93CD-4DF0684FE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097027" cy="4994910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4427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3B55DEA-068D-F446-92C9-DFDD7185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DC56F1E-A357-124C-B2D0-E31E186BF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958875" cy="499491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1A4EF7-71DE-DD49-99EA-41A70531C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147" y="1360171"/>
            <a:ext cx="6526961" cy="499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95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7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6C95B45-1380-9845-A39E-0F83B803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62E614-E6B0-7042-8A45-208D852984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4148062" cy="499491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5F3EB3-4388-CA46-A243-CC6D3C364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445" y="1360170"/>
            <a:ext cx="6392663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36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FB2457A-4430-A046-9F15-8E4E47BB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FFA92A9-F3EB-3F4C-AA49-E2EA367005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099474-C61E-9647-9AF6-FC1A30C9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731" y="2425700"/>
            <a:ext cx="37973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87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DB0A1D-6C52-4149-AEBC-A2D06EC2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36229" y="1306287"/>
            <a:ext cx="4582885" cy="4996542"/>
          </a:xfrm>
        </p:spPr>
        <p:txBody>
          <a:bodyPr anchor="ctr"/>
          <a:lstStyle/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历史发展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TPU1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核心内容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TPU2/3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核心内容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TPU4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核心内容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66B6A9B-750A-0B4E-88D4-4F61315E3835}"/>
              </a:ext>
            </a:extLst>
          </p:cNvPr>
          <p:cNvSpPr/>
          <p:nvPr/>
        </p:nvSpPr>
        <p:spPr bwMode="auto">
          <a:xfrm>
            <a:off x="6160213" y="2707089"/>
            <a:ext cx="360040" cy="2492762"/>
          </a:xfrm>
          <a:prstGeom prst="leftBrace">
            <a:avLst>
              <a:gd name="adj1" fmla="val 8333"/>
              <a:gd name="adj2" fmla="val 74518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36257699">
                  <a:custGeom>
                    <a:avLst/>
                    <a:gdLst>
                      <a:gd name="connsiteX0" fmla="*/ 360040 w 360040"/>
                      <a:gd name="connsiteY0" fmla="*/ 2492762 h 2492762"/>
                      <a:gd name="connsiteX1" fmla="*/ 180020 w 360040"/>
                      <a:gd name="connsiteY1" fmla="*/ 2462760 h 2492762"/>
                      <a:gd name="connsiteX2" fmla="*/ 180020 w 360040"/>
                      <a:gd name="connsiteY2" fmla="*/ 1911021 h 2492762"/>
                      <a:gd name="connsiteX3" fmla="*/ 180020 w 360040"/>
                      <a:gd name="connsiteY3" fmla="*/ 1288847 h 2492762"/>
                      <a:gd name="connsiteX4" fmla="*/ 0 w 360040"/>
                      <a:gd name="connsiteY4" fmla="*/ 1258845 h 2492762"/>
                      <a:gd name="connsiteX5" fmla="*/ 180020 w 360040"/>
                      <a:gd name="connsiteY5" fmla="*/ 1228843 h 2492762"/>
                      <a:gd name="connsiteX6" fmla="*/ 180020 w 360040"/>
                      <a:gd name="connsiteY6" fmla="*/ 629423 h 2492762"/>
                      <a:gd name="connsiteX7" fmla="*/ 180020 w 360040"/>
                      <a:gd name="connsiteY7" fmla="*/ 30002 h 2492762"/>
                      <a:gd name="connsiteX8" fmla="*/ 360040 w 360040"/>
                      <a:gd name="connsiteY8" fmla="*/ 0 h 2492762"/>
                      <a:gd name="connsiteX9" fmla="*/ 360040 w 360040"/>
                      <a:gd name="connsiteY9" fmla="*/ 598263 h 2492762"/>
                      <a:gd name="connsiteX10" fmla="*/ 360040 w 360040"/>
                      <a:gd name="connsiteY10" fmla="*/ 1196526 h 2492762"/>
                      <a:gd name="connsiteX11" fmla="*/ 360040 w 360040"/>
                      <a:gd name="connsiteY11" fmla="*/ 1819716 h 2492762"/>
                      <a:gd name="connsiteX12" fmla="*/ 360040 w 360040"/>
                      <a:gd name="connsiteY12" fmla="*/ 2492762 h 2492762"/>
                      <a:gd name="connsiteX0" fmla="*/ 360040 w 360040"/>
                      <a:gd name="connsiteY0" fmla="*/ 2492762 h 2492762"/>
                      <a:gd name="connsiteX1" fmla="*/ 180020 w 360040"/>
                      <a:gd name="connsiteY1" fmla="*/ 2462760 h 2492762"/>
                      <a:gd name="connsiteX2" fmla="*/ 180020 w 360040"/>
                      <a:gd name="connsiteY2" fmla="*/ 1864064 h 2492762"/>
                      <a:gd name="connsiteX3" fmla="*/ 180020 w 360040"/>
                      <a:gd name="connsiteY3" fmla="*/ 1288847 h 2492762"/>
                      <a:gd name="connsiteX4" fmla="*/ 0 w 360040"/>
                      <a:gd name="connsiteY4" fmla="*/ 1258845 h 2492762"/>
                      <a:gd name="connsiteX5" fmla="*/ 180020 w 360040"/>
                      <a:gd name="connsiteY5" fmla="*/ 1228843 h 2492762"/>
                      <a:gd name="connsiteX6" fmla="*/ 180020 w 360040"/>
                      <a:gd name="connsiteY6" fmla="*/ 629423 h 2492762"/>
                      <a:gd name="connsiteX7" fmla="*/ 180020 w 360040"/>
                      <a:gd name="connsiteY7" fmla="*/ 30002 h 2492762"/>
                      <a:gd name="connsiteX8" fmla="*/ 360040 w 360040"/>
                      <a:gd name="connsiteY8" fmla="*/ 0 h 2492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040" h="2492762" stroke="0" extrusionOk="0">
                        <a:moveTo>
                          <a:pt x="360040" y="2492762"/>
                        </a:moveTo>
                        <a:cubicBezTo>
                          <a:pt x="262436" y="2491149"/>
                          <a:pt x="178871" y="2479981"/>
                          <a:pt x="180020" y="2462760"/>
                        </a:cubicBezTo>
                        <a:cubicBezTo>
                          <a:pt x="164229" y="2242164"/>
                          <a:pt x="159836" y="2102969"/>
                          <a:pt x="180020" y="1911021"/>
                        </a:cubicBezTo>
                        <a:cubicBezTo>
                          <a:pt x="200204" y="1719073"/>
                          <a:pt x="162836" y="1497772"/>
                          <a:pt x="180020" y="1288847"/>
                        </a:cubicBezTo>
                        <a:cubicBezTo>
                          <a:pt x="178211" y="1273410"/>
                          <a:pt x="107332" y="1251380"/>
                          <a:pt x="0" y="1258845"/>
                        </a:cubicBezTo>
                        <a:cubicBezTo>
                          <a:pt x="100056" y="1258897"/>
                          <a:pt x="179528" y="1248933"/>
                          <a:pt x="180020" y="1228843"/>
                        </a:cubicBezTo>
                        <a:cubicBezTo>
                          <a:pt x="165570" y="1071061"/>
                          <a:pt x="202306" y="762156"/>
                          <a:pt x="180020" y="629423"/>
                        </a:cubicBezTo>
                        <a:cubicBezTo>
                          <a:pt x="157734" y="496690"/>
                          <a:pt x="177830" y="213163"/>
                          <a:pt x="180020" y="30002"/>
                        </a:cubicBezTo>
                        <a:cubicBezTo>
                          <a:pt x="179816" y="29231"/>
                          <a:pt x="268495" y="-2705"/>
                          <a:pt x="360040" y="0"/>
                        </a:cubicBezTo>
                        <a:cubicBezTo>
                          <a:pt x="389467" y="158471"/>
                          <a:pt x="360876" y="452506"/>
                          <a:pt x="360040" y="598263"/>
                        </a:cubicBezTo>
                        <a:cubicBezTo>
                          <a:pt x="359204" y="744020"/>
                          <a:pt x="339564" y="1001481"/>
                          <a:pt x="360040" y="1196526"/>
                        </a:cubicBezTo>
                        <a:cubicBezTo>
                          <a:pt x="380516" y="1391571"/>
                          <a:pt x="389044" y="1630728"/>
                          <a:pt x="360040" y="1819716"/>
                        </a:cubicBezTo>
                        <a:cubicBezTo>
                          <a:pt x="331037" y="2008704"/>
                          <a:pt x="373146" y="2305537"/>
                          <a:pt x="360040" y="2492762"/>
                        </a:cubicBezTo>
                        <a:close/>
                      </a:path>
                      <a:path w="360040" h="2492762" fill="none" extrusionOk="0">
                        <a:moveTo>
                          <a:pt x="360040" y="2492762"/>
                        </a:moveTo>
                        <a:cubicBezTo>
                          <a:pt x="260949" y="2496187"/>
                          <a:pt x="181019" y="2481948"/>
                          <a:pt x="180020" y="2462760"/>
                        </a:cubicBezTo>
                        <a:cubicBezTo>
                          <a:pt x="152242" y="2201589"/>
                          <a:pt x="207782" y="2097344"/>
                          <a:pt x="180020" y="1864064"/>
                        </a:cubicBezTo>
                        <a:cubicBezTo>
                          <a:pt x="152258" y="1630784"/>
                          <a:pt x="191625" y="1497670"/>
                          <a:pt x="180020" y="1288847"/>
                        </a:cubicBezTo>
                        <a:cubicBezTo>
                          <a:pt x="171427" y="1287742"/>
                          <a:pt x="86878" y="1250763"/>
                          <a:pt x="0" y="1258845"/>
                        </a:cubicBezTo>
                        <a:cubicBezTo>
                          <a:pt x="101103" y="1256441"/>
                          <a:pt x="179832" y="1243098"/>
                          <a:pt x="180020" y="1228843"/>
                        </a:cubicBezTo>
                        <a:cubicBezTo>
                          <a:pt x="152164" y="993968"/>
                          <a:pt x="170693" y="870608"/>
                          <a:pt x="180020" y="629423"/>
                        </a:cubicBezTo>
                        <a:cubicBezTo>
                          <a:pt x="189347" y="388238"/>
                          <a:pt x="172230" y="327074"/>
                          <a:pt x="180020" y="30002"/>
                        </a:cubicBezTo>
                        <a:cubicBezTo>
                          <a:pt x="163085" y="13919"/>
                          <a:pt x="264205" y="-19419"/>
                          <a:pt x="36004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02DF1C4-A802-A343-B530-B4B416B51C94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24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867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EF64D32-C2FE-C347-927F-BC8EA6BF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BB0516-ADCA-FF42-949C-6CD23E24FF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体积只大了不到</a:t>
            </a:r>
            <a:r>
              <a:rPr lang="en-US" altLang="zh-CN" dirty="0"/>
              <a:t>10%</a:t>
            </a:r>
            <a:r>
              <a:rPr lang="zh-CN" altLang="en-US" dirty="0"/>
              <a:t>；</a:t>
            </a:r>
          </a:p>
          <a:p>
            <a:r>
              <a:rPr lang="zh-CN" altLang="en-US" dirty="0"/>
              <a:t>矩阵乘法单元（</a:t>
            </a:r>
            <a:r>
              <a:rPr lang="en-US" altLang="zh-CN" dirty="0"/>
              <a:t>MXU</a:t>
            </a:r>
            <a:r>
              <a:rPr lang="zh-CN" altLang="en-US" dirty="0"/>
              <a:t>）的数量翻倍，因此峰值性能也翻倍；</a:t>
            </a:r>
          </a:p>
          <a:p>
            <a:r>
              <a:rPr lang="zh-CN" altLang="en-US" dirty="0"/>
              <a:t>时钟频率加快了</a:t>
            </a:r>
            <a:r>
              <a:rPr lang="en-US" altLang="zh-CN" dirty="0"/>
              <a:t>30%</a:t>
            </a:r>
            <a:r>
              <a:rPr lang="zh-CN" altLang="en-US" dirty="0"/>
              <a:t>，进一步加快计算速度；</a:t>
            </a:r>
          </a:p>
          <a:p>
            <a:r>
              <a:rPr lang="zh-CN" altLang="en-US" dirty="0"/>
              <a:t>内存带宽扩大了</a:t>
            </a:r>
            <a:r>
              <a:rPr lang="en-US" altLang="zh-CN" dirty="0"/>
              <a:t>30%</a:t>
            </a:r>
            <a:r>
              <a:rPr lang="zh-CN" altLang="en-US" dirty="0"/>
              <a:t>；</a:t>
            </a:r>
          </a:p>
          <a:p>
            <a:r>
              <a:rPr lang="zh-CN" altLang="en-US" dirty="0"/>
              <a:t>容量翻倍，可使多种应用更加方便；</a:t>
            </a:r>
          </a:p>
          <a:p>
            <a:r>
              <a:rPr lang="zh-CN" altLang="en-US" dirty="0"/>
              <a:t>芯片间带宽扩大</a:t>
            </a:r>
            <a:r>
              <a:rPr lang="en-US" altLang="zh-CN" dirty="0"/>
              <a:t>30%</a:t>
            </a:r>
            <a:r>
              <a:rPr lang="zh-CN" altLang="en-US" dirty="0"/>
              <a:t>；</a:t>
            </a:r>
          </a:p>
          <a:p>
            <a:r>
              <a:rPr lang="zh-CN" altLang="en-US" dirty="0"/>
              <a:t>可连接的节点数是之前的</a:t>
            </a:r>
            <a:r>
              <a:rPr lang="en-US" altLang="zh-CN" dirty="0"/>
              <a:t>4</a:t>
            </a:r>
            <a:r>
              <a:rPr lang="zh-CN" altLang="en-US" dirty="0"/>
              <a:t>倍。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7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AD219-90B9-334D-B4C6-54B6F804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D29EEB-A8F8-6945-A83B-A71A5886EA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TPU v3 </a:t>
            </a:r>
            <a:r>
              <a:rPr kumimoji="1" lang="zh-CN" altLang="en-US" dirty="0"/>
              <a:t>实际上就是 </a:t>
            </a:r>
            <a:r>
              <a:rPr kumimoji="1" lang="en-US" altLang="zh-CN" dirty="0"/>
              <a:t>TPU v2 </a:t>
            </a:r>
            <a:r>
              <a:rPr kumimoji="1" lang="zh-CN" altLang="en-US" dirty="0"/>
              <a:t>的增强版。</a:t>
            </a:r>
            <a:r>
              <a:rPr kumimoji="1" lang="en-US" altLang="zh-CN" dirty="0"/>
              <a:t>TPU v3 </a:t>
            </a:r>
            <a:r>
              <a:rPr kumimoji="1" lang="zh-CN" altLang="en-US" dirty="0"/>
              <a:t>相比 </a:t>
            </a:r>
            <a:r>
              <a:rPr kumimoji="1" lang="en-US" altLang="zh-CN" dirty="0"/>
              <a:t>TPU v2 </a:t>
            </a:r>
            <a:r>
              <a:rPr kumimoji="1" lang="zh-CN" altLang="en-US" dirty="0"/>
              <a:t>有约 </a:t>
            </a:r>
            <a:r>
              <a:rPr kumimoji="1" lang="en-US" altLang="zh-CN" dirty="0"/>
              <a:t>1.35 </a:t>
            </a:r>
            <a:r>
              <a:rPr kumimoji="1" lang="zh-CN" altLang="en-US" dirty="0"/>
              <a:t>倍的时钟频率、</a:t>
            </a:r>
            <a:r>
              <a:rPr kumimoji="1" lang="en-US" altLang="zh-CN" dirty="0"/>
              <a:t>ICI</a:t>
            </a:r>
            <a:r>
              <a:rPr kumimoji="1" lang="zh-CN" altLang="en-US" dirty="0"/>
              <a:t>带宽和内存带宽，加上两倍的 </a:t>
            </a:r>
            <a:r>
              <a:rPr kumimoji="1" lang="en-US" altLang="zh-CN" dirty="0"/>
              <a:t>MXU </a:t>
            </a:r>
            <a:r>
              <a:rPr kumimoji="1" lang="zh-CN" altLang="en-US" dirty="0"/>
              <a:t>数量，因此峰值性能提高 </a:t>
            </a:r>
            <a:r>
              <a:rPr kumimoji="1" lang="en-US" altLang="zh-CN" dirty="0"/>
              <a:t>2.7 </a:t>
            </a:r>
            <a:r>
              <a:rPr kumimoji="1" lang="zh-CN" altLang="en-US" dirty="0"/>
              <a:t>倍。而采用水冷方式，能使功率提升 </a:t>
            </a:r>
            <a:r>
              <a:rPr kumimoji="1" lang="en-US" altLang="zh-CN" dirty="0"/>
              <a:t>1.6 </a:t>
            </a:r>
            <a:r>
              <a:rPr kumimoji="1" lang="zh-CN" altLang="en-US" dirty="0"/>
              <a:t>倍。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将</a:t>
            </a:r>
            <a:r>
              <a:rPr kumimoji="1" lang="en-US" altLang="zh-CN" dirty="0"/>
              <a:t>1024 </a:t>
            </a:r>
            <a:r>
              <a:rPr kumimoji="1" lang="zh-CN" altLang="en-US" dirty="0"/>
              <a:t>个 </a:t>
            </a:r>
            <a:r>
              <a:rPr kumimoji="1" lang="en-US" altLang="zh-CN" dirty="0"/>
              <a:t>TPU v3 </a:t>
            </a:r>
            <a:r>
              <a:rPr kumimoji="1" lang="zh-CN" altLang="en-US" dirty="0"/>
              <a:t>组成超级计算机，在同等技术条件下，</a:t>
            </a:r>
            <a:r>
              <a:rPr kumimoji="1" lang="en-US" altLang="zh-CN" dirty="0"/>
              <a:t>TPUv3 </a:t>
            </a:r>
            <a:r>
              <a:rPr kumimoji="1" lang="zh-CN" altLang="en-US" dirty="0"/>
              <a:t>的模具尺寸只比 </a:t>
            </a:r>
            <a:r>
              <a:rPr kumimoji="1" lang="en-US" altLang="zh-CN" dirty="0"/>
              <a:t>TPU v2 </a:t>
            </a:r>
            <a:r>
              <a:rPr kumimoji="1" lang="zh-CN" altLang="en-US" dirty="0"/>
              <a:t>大 </a:t>
            </a:r>
            <a:r>
              <a:rPr kumimoji="1" lang="en-US" altLang="zh-CN" dirty="0"/>
              <a:t>6%</a:t>
            </a:r>
            <a:r>
              <a:rPr kumimoji="1" lang="zh-CN" altLang="en-US" dirty="0"/>
              <a:t>，尽管每个 </a:t>
            </a:r>
            <a:r>
              <a:rPr kumimoji="1" lang="en-US" altLang="zh-CN" dirty="0"/>
              <a:t>MXU </a:t>
            </a:r>
            <a:r>
              <a:rPr kumimoji="1" lang="zh-CN" altLang="en-US" dirty="0"/>
              <a:t>的数量是 </a:t>
            </a:r>
            <a:r>
              <a:rPr kumimoji="1" lang="en-US" altLang="zh-CN" dirty="0"/>
              <a:t>TPU v2 </a:t>
            </a:r>
            <a:r>
              <a:rPr kumimoji="1" lang="zh-CN" altLang="en-US" dirty="0"/>
              <a:t>的两倍，其中的原因很简单，因为工程师在布局布线 </a:t>
            </a:r>
            <a:r>
              <a:rPr kumimoji="1" lang="en-US" altLang="zh-CN" dirty="0"/>
              <a:t>TPU v2 </a:t>
            </a:r>
            <a:r>
              <a:rPr kumimoji="1" lang="zh-CN" altLang="en-US" dirty="0"/>
              <a:t>时发现了一种更好的布局方法，因此在布局 </a:t>
            </a:r>
            <a:r>
              <a:rPr kumimoji="1" lang="en-US" altLang="zh-CN" dirty="0"/>
              <a:t>TPU v3 </a:t>
            </a:r>
            <a:r>
              <a:rPr kumimoji="1" lang="zh-CN" altLang="en-US" dirty="0"/>
              <a:t>时获得了更好的平面布局设计。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en-US" altLang="zh-CN" dirty="0"/>
              <a:t>————————————————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版权声明：本文为</a:t>
            </a:r>
            <a:r>
              <a:rPr kumimoji="1" lang="en-US" altLang="zh-CN" dirty="0"/>
              <a:t>CSDN</a:t>
            </a:r>
            <a:r>
              <a:rPr kumimoji="1" lang="zh-CN" altLang="en-US" dirty="0"/>
              <a:t>博主「</a:t>
            </a:r>
            <a:r>
              <a:rPr kumimoji="1" lang="en-US" altLang="zh-CN" dirty="0"/>
              <a:t>df12138</a:t>
            </a:r>
            <a:r>
              <a:rPr kumimoji="1" lang="zh-CN" altLang="en-US" dirty="0"/>
              <a:t>」的原创文章，遵循</a:t>
            </a:r>
            <a:r>
              <a:rPr kumimoji="1" lang="en-US" altLang="zh-CN" dirty="0"/>
              <a:t>CC 4.0 BY-SA</a:t>
            </a:r>
            <a:r>
              <a:rPr kumimoji="1" lang="zh-CN" altLang="en-US" dirty="0"/>
              <a:t>版权协议，转载请附上原文出处链接及本声明。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原文链接：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blog.csdn.net</a:t>
            </a:r>
            <a:r>
              <a:rPr kumimoji="1" lang="en-US" altLang="zh-CN" dirty="0"/>
              <a:t>/df12138/article/details/127045083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0016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77DC5-1864-8B4C-92E4-79A40D9AF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414CFF-2B25-B243-9665-DB9094D797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4A979C-AA61-DE4C-80BE-E0434BC4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559" y="1022990"/>
            <a:ext cx="8923448" cy="535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62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167E781-8493-4748-BA81-BCCBF7C7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TPU3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EC43DA-C72E-7B42-8CC8-406F32F49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262" y="1267824"/>
            <a:ext cx="9514237" cy="512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4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18224</TotalTime>
  <Words>1043</Words>
  <Application>Microsoft Macintosh PowerPoint</Application>
  <PresentationFormat>自定义</PresentationFormat>
  <Paragraphs>149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32</vt:i4>
      </vt:variant>
    </vt:vector>
  </HeadingPairs>
  <TitlesOfParts>
    <vt:vector size="47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Talk Overview</vt:lpstr>
      <vt:lpstr>PowerPoint 演示文稿</vt:lpstr>
      <vt:lpstr>PowerPoint 演示文稿</vt:lpstr>
      <vt:lpstr>PowerPoint 演示文稿</vt:lpstr>
      <vt:lpstr>PowerPoint 演示文稿</vt:lpstr>
      <vt:lpstr>TPU3</vt:lpstr>
      <vt:lpstr>TPU3 + 30% Freq + 30% b/w + 4x node</vt:lpstr>
      <vt:lpstr>Retrospective: Key Goals</vt:lpstr>
      <vt:lpstr>Retrospective: Key Goals</vt:lpstr>
      <vt:lpstr>Retrospective: Key Goals</vt:lpstr>
      <vt:lpstr>Retrospective: Key Goals</vt:lpstr>
      <vt:lpstr>Retrospective: Key Goals</vt:lpstr>
      <vt:lpstr>PowerPoint 演示文稿</vt:lpstr>
      <vt:lpstr>Supercomputer with dedicated interconnect</vt:lpstr>
      <vt:lpstr>PowerPoint 演示文稿</vt:lpstr>
      <vt:lpstr>PowerPoint 演示文稿</vt:lpstr>
      <vt:lpstr>TPU Training Pod Architecture</vt:lpstr>
      <vt:lpstr>TPU Training Pod Architecture</vt:lpstr>
      <vt:lpstr>Supercomputer with dedicated interconnect</vt:lpstr>
      <vt:lpstr>Supercomputer with dedicated interconnect</vt:lpstr>
      <vt:lpstr>Key Takeaways</vt:lpstr>
      <vt:lpstr>PowerPoint 演示文稿</vt:lpstr>
      <vt:lpstr>PowerPoint 演示文稿</vt:lpstr>
      <vt:lpstr>TPU2 POD</vt:lpstr>
      <vt:lpstr>TPU2 POD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5447</cp:revision>
  <dcterms:created xsi:type="dcterms:W3CDTF">2020-08-28T08:44:19Z</dcterms:created>
  <dcterms:modified xsi:type="dcterms:W3CDTF">2023-08-01T12:01:10Z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